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2"/>
  </p:sldMasterIdLst>
  <p:notesMasterIdLst>
    <p:notesMasterId r:id="rId5"/>
  </p:notesMasterIdLst>
  <p:handoutMasterIdLst>
    <p:handoutMasterId r:id="rId6"/>
  </p:handoutMasterIdLst>
  <p:sldIdLst>
    <p:sldId id="262" r:id="rId3"/>
    <p:sldId id="263" r:id="rId4"/>
  </p:sldIdLst>
  <p:sldSz cx="10058400" cy="77724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ртем Конукоев" initials="АК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2C2C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572" y="16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23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F96A5-B40C-4591-A94D-05A85DE82A47}" type="datetimeFigureOut">
              <a:rPr lang="ru-RU" smtClean="0"/>
              <a:pPr/>
              <a:t>30.05.2018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55127-CA2D-4BC4-8CFE-F19148CDFE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5640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FC828-8F12-4CF0-9AF3-FA4FDDB6EB28}" type="datetimeFigureOut">
              <a:rPr lang="ru-RU" smtClean="0"/>
              <a:pPr/>
              <a:t>30.05.2018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1241425"/>
            <a:ext cx="43338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B6C3F-CB80-4F8D-9D19-17AA7E3C7BE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461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ружна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457200" y="457199"/>
            <a:ext cx="2377440" cy="6583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>
          <a:xfrm>
            <a:off x="777240" y="665530"/>
            <a:ext cx="1737360" cy="1517413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1"/>
          </p:nvPr>
        </p:nvSpPr>
        <p:spPr>
          <a:xfrm>
            <a:off x="777240" y="2302840"/>
            <a:ext cx="1737360" cy="44179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800"/>
              </a:spcBef>
              <a:buNone/>
              <a:defRPr sz="10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7200" y="7178040"/>
            <a:ext cx="237744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124700" y="7086600"/>
            <a:ext cx="246888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Текст 9"/>
          <p:cNvSpPr>
            <a:spLocks noGrp="1"/>
          </p:cNvSpPr>
          <p:nvPr>
            <p:ph type="body" sz="quarter" idx="12"/>
          </p:nvPr>
        </p:nvSpPr>
        <p:spPr>
          <a:xfrm>
            <a:off x="7124700" y="457200"/>
            <a:ext cx="2468880" cy="1763463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30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Рисунок 21"/>
          <p:cNvSpPr>
            <a:spLocks noGrp="1"/>
          </p:cNvSpPr>
          <p:nvPr>
            <p:ph type="pic" sz="quarter" idx="13"/>
          </p:nvPr>
        </p:nvSpPr>
        <p:spPr>
          <a:xfrm>
            <a:off x="7124700" y="2740819"/>
            <a:ext cx="2468563" cy="420862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24" name="Текст 9"/>
          <p:cNvSpPr>
            <a:spLocks noGrp="1"/>
          </p:cNvSpPr>
          <p:nvPr>
            <p:ph type="body" sz="quarter" idx="14"/>
          </p:nvPr>
        </p:nvSpPr>
        <p:spPr>
          <a:xfrm>
            <a:off x="7124700" y="2266383"/>
            <a:ext cx="2468880" cy="34600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800" b="0">
                <a:solidFill>
                  <a:schemeClr val="accent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Текст 9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2640898" y="6149706"/>
            <a:ext cx="2130404" cy="198202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00000"/>
              </a:lnSpc>
              <a:spcBef>
                <a:spcPts val="1100"/>
              </a:spcBef>
              <a:buNone/>
              <a:defRPr sz="9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900" b="1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[Название компании]</a:t>
            </a:r>
          </a:p>
        </p:txBody>
      </p:sp>
      <p:sp>
        <p:nvSpPr>
          <p:cNvPr id="27" name="Текст 9"/>
          <p:cNvSpPr>
            <a:spLocks noGrp="1"/>
          </p:cNvSpPr>
          <p:nvPr>
            <p:ph type="body" sz="quarter" idx="16" hasCustomPrompt="1"/>
          </p:nvPr>
        </p:nvSpPr>
        <p:spPr>
          <a:xfrm rot="16200000">
            <a:off x="2813338" y="6149706"/>
            <a:ext cx="2130404" cy="198202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[Адрес]</a:t>
            </a:r>
          </a:p>
        </p:txBody>
      </p:sp>
      <p:sp>
        <p:nvSpPr>
          <p:cNvPr id="28" name="Текст 9"/>
          <p:cNvSpPr>
            <a:spLocks noGrp="1"/>
          </p:cNvSpPr>
          <p:nvPr>
            <p:ph type="body" sz="quarter" idx="17" hasCustomPrompt="1"/>
          </p:nvPr>
        </p:nvSpPr>
        <p:spPr>
          <a:xfrm rot="16200000">
            <a:off x="2985778" y="6149706"/>
            <a:ext cx="2130404" cy="198202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00000"/>
              </a:lnSpc>
              <a:spcBef>
                <a:spcPts val="1100"/>
              </a:spcBef>
              <a:buNone/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900" b="0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[Город, регион, почтовый индекс]</a:t>
            </a:r>
          </a:p>
        </p:txBody>
      </p:sp>
      <p:sp>
        <p:nvSpPr>
          <p:cNvPr id="29" name="Текст 9"/>
          <p:cNvSpPr>
            <a:spLocks noGrp="1"/>
          </p:cNvSpPr>
          <p:nvPr>
            <p:ph type="body" sz="quarter" idx="18" hasCustomPrompt="1"/>
          </p:nvPr>
        </p:nvSpPr>
        <p:spPr>
          <a:xfrm rot="16200000">
            <a:off x="3628146" y="2873971"/>
            <a:ext cx="2577959" cy="793647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90000"/>
              </a:lnSpc>
              <a:spcBef>
                <a:spcPts val="0"/>
              </a:spcBef>
              <a:buNone/>
              <a:defRPr sz="9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20000"/>
              </a:lnSpc>
              <a:spcBef>
                <a:spcPts val="1100"/>
              </a:spcBef>
              <a:buNone/>
            </a:pPr>
            <a:r>
              <a:rPr lang="ru-RU" sz="9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[Имя получателя]</a:t>
            </a:r>
          </a:p>
          <a:p>
            <a:pPr marL="0" indent="0" algn="l" defTabSz="1005840">
              <a:lnSpc>
                <a:spcPct val="120000"/>
              </a:lnSpc>
              <a:spcBef>
                <a:spcPts val="1100"/>
              </a:spcBef>
              <a:buNone/>
            </a:pPr>
            <a:r>
              <a:rPr lang="ru-RU" sz="9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[Адрес]</a:t>
            </a:r>
          </a:p>
          <a:p>
            <a:pPr marL="0" indent="0" algn="l" defTabSz="1005840">
              <a:lnSpc>
                <a:spcPct val="120000"/>
              </a:lnSpc>
              <a:spcBef>
                <a:spcPts val="1100"/>
              </a:spcBef>
              <a:buNone/>
            </a:pPr>
            <a:r>
              <a:rPr lang="ru-RU" sz="9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[Город, регион, почтовый индекс]</a:t>
            </a:r>
          </a:p>
        </p:txBody>
      </p:sp>
      <p:sp>
        <p:nvSpPr>
          <p:cNvPr id="32" name="Прямоугольник 31"/>
          <p:cNvSpPr/>
          <p:nvPr/>
        </p:nvSpPr>
        <p:spPr>
          <a:xfrm rot="16200000">
            <a:off x="3291840" y="457200"/>
            <a:ext cx="685800" cy="685800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lnSpc>
                <a:spcPct val="125000"/>
              </a:lnSpc>
              <a:buNone/>
            </a:pPr>
            <a: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  <a:t>МЕСТО</a:t>
            </a:r>
            <a:b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</a:br>
            <a: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  <a:t>ДЛЯ</a:t>
            </a:r>
            <a:b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</a:br>
            <a: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  <a:t>МАРКИ </a:t>
            </a:r>
          </a:p>
        </p:txBody>
      </p:sp>
      <p:sp>
        <p:nvSpPr>
          <p:cNvPr id="33" name="Инструкции"/>
          <p:cNvSpPr/>
          <p:nvPr/>
        </p:nvSpPr>
        <p:spPr>
          <a:xfrm>
            <a:off x="10287000" y="0"/>
            <a:ext cx="1676400" cy="7767851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Примечание. 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Этот буклет </a:t>
            </a: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предназначен для печати. </a:t>
            </a: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проверить правильность расположения, напечатайте пробный экземпляр на обычной бумаге, прежде чем печатать буклет на</a:t>
            </a: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 карточках.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Вам может понадобиться снять флажок в пункте "Вместить в размер листа" в диалоговом окне "Печать" (в раскрывающемся списке "Слайды размером во всю страницу").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См. инструкцию к принтеру для двусторонней печати.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изображения на этом слайде, выделите рисунок и удалите его. Затем щелкните значок "Рисунки" в заполнителе и вставьте свое изображение.</a:t>
            </a:r>
          </a:p>
        </p:txBody>
      </p:sp>
    </p:spTree>
    <p:extLst>
      <p:ext uri="{BB962C8B-B14F-4D97-AF65-F5344CB8AC3E}">
        <p14:creationId xmlns:p14="http://schemas.microsoft.com/office/powerpoint/2010/main" val="6587682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60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pos="288">
          <p15:clr>
            <a:srgbClr val="FBAE40"/>
          </p15:clr>
        </p15:guide>
        <p15:guide id="4" pos="6048">
          <p15:clr>
            <a:srgbClr val="FBAE40"/>
          </p15:clr>
        </p15:guide>
        <p15:guide id="5" pos="2064">
          <p15:clr>
            <a:srgbClr val="A4A3A4"/>
          </p15:clr>
        </p15:guide>
        <p15:guide id="6" pos="4200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нутрення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 hasCustomPrompt="1"/>
          </p:nvPr>
        </p:nvSpPr>
        <p:spPr>
          <a:xfrm>
            <a:off x="457198" y="3314607"/>
            <a:ext cx="2834641" cy="2376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Щелкните, чтобы изменить текст</a:t>
            </a:r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1"/>
          </p:nvPr>
        </p:nvSpPr>
        <p:spPr>
          <a:xfrm>
            <a:off x="457199" y="3624067"/>
            <a:ext cx="2834640" cy="85572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7200" y="7178040"/>
            <a:ext cx="914400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Рисунок 21"/>
          <p:cNvSpPr>
            <a:spLocks noGrp="1"/>
          </p:cNvSpPr>
          <p:nvPr>
            <p:ph type="pic" sz="quarter" idx="19"/>
          </p:nvPr>
        </p:nvSpPr>
        <p:spPr>
          <a:xfrm>
            <a:off x="457199" y="457200"/>
            <a:ext cx="3200400" cy="260604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21" name="Текст 9"/>
          <p:cNvSpPr>
            <a:spLocks noGrp="1"/>
          </p:cNvSpPr>
          <p:nvPr>
            <p:ph type="body" sz="quarter" idx="20"/>
          </p:nvPr>
        </p:nvSpPr>
        <p:spPr>
          <a:xfrm>
            <a:off x="457199" y="4549821"/>
            <a:ext cx="2834640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Текст 9"/>
          <p:cNvSpPr>
            <a:spLocks noGrp="1"/>
          </p:cNvSpPr>
          <p:nvPr>
            <p:ph type="body" sz="quarter" idx="21"/>
          </p:nvPr>
        </p:nvSpPr>
        <p:spPr>
          <a:xfrm>
            <a:off x="457199" y="4722992"/>
            <a:ext cx="2834640" cy="214391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657598" y="457199"/>
            <a:ext cx="2834643" cy="2606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Текст 9"/>
          <p:cNvSpPr>
            <a:spLocks noGrp="1"/>
          </p:cNvSpPr>
          <p:nvPr>
            <p:ph type="body" sz="quarter" idx="22"/>
          </p:nvPr>
        </p:nvSpPr>
        <p:spPr>
          <a:xfrm>
            <a:off x="3977637" y="777239"/>
            <a:ext cx="2194564" cy="1963580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14000"/>
              </a:lnSpc>
              <a:spcBef>
                <a:spcPts val="90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5" name="Текст 9"/>
          <p:cNvSpPr>
            <a:spLocks noGrp="1"/>
          </p:cNvSpPr>
          <p:nvPr>
            <p:ph type="body" sz="quarter" idx="23"/>
          </p:nvPr>
        </p:nvSpPr>
        <p:spPr>
          <a:xfrm>
            <a:off x="3665820" y="3624068"/>
            <a:ext cx="2834640" cy="1425238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6" name="Текст 9"/>
          <p:cNvSpPr>
            <a:spLocks noGrp="1"/>
          </p:cNvSpPr>
          <p:nvPr>
            <p:ph type="body" sz="quarter" idx="24"/>
          </p:nvPr>
        </p:nvSpPr>
        <p:spPr>
          <a:xfrm>
            <a:off x="3665820" y="5433870"/>
            <a:ext cx="2834640" cy="143304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7" name="Текст 9"/>
          <p:cNvSpPr>
            <a:spLocks noGrp="1"/>
          </p:cNvSpPr>
          <p:nvPr>
            <p:ph type="body" sz="quarter" idx="25" hasCustomPrompt="1"/>
          </p:nvPr>
        </p:nvSpPr>
        <p:spPr>
          <a:xfrm>
            <a:off x="3665820" y="5122740"/>
            <a:ext cx="2834641" cy="2376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Щелкните, чтобы изменить текст</a:t>
            </a:r>
          </a:p>
        </p:txBody>
      </p:sp>
      <p:sp>
        <p:nvSpPr>
          <p:cNvPr id="38" name="Текст 9"/>
          <p:cNvSpPr>
            <a:spLocks noGrp="1"/>
          </p:cNvSpPr>
          <p:nvPr>
            <p:ph type="body" sz="quarter" idx="26"/>
          </p:nvPr>
        </p:nvSpPr>
        <p:spPr>
          <a:xfrm>
            <a:off x="7028349" y="548640"/>
            <a:ext cx="2572851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9" name="Текст 9"/>
          <p:cNvSpPr>
            <a:spLocks noGrp="1"/>
          </p:cNvSpPr>
          <p:nvPr>
            <p:ph type="body" sz="quarter" idx="27"/>
          </p:nvPr>
        </p:nvSpPr>
        <p:spPr>
          <a:xfrm>
            <a:off x="7028349" y="728054"/>
            <a:ext cx="2572851" cy="110735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0" name="Текст 9"/>
          <p:cNvSpPr>
            <a:spLocks noGrp="1"/>
          </p:cNvSpPr>
          <p:nvPr>
            <p:ph type="body" sz="quarter" idx="28"/>
          </p:nvPr>
        </p:nvSpPr>
        <p:spPr>
          <a:xfrm>
            <a:off x="7028349" y="2056588"/>
            <a:ext cx="2572851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Текст 9"/>
          <p:cNvSpPr>
            <a:spLocks noGrp="1"/>
          </p:cNvSpPr>
          <p:nvPr>
            <p:ph type="body" sz="quarter" idx="29"/>
          </p:nvPr>
        </p:nvSpPr>
        <p:spPr>
          <a:xfrm>
            <a:off x="7028349" y="2236002"/>
            <a:ext cx="2572851" cy="27752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Текст 9"/>
          <p:cNvSpPr>
            <a:spLocks noGrp="1"/>
          </p:cNvSpPr>
          <p:nvPr>
            <p:ph type="body" sz="quarter" idx="30" hasCustomPrompt="1"/>
          </p:nvPr>
        </p:nvSpPr>
        <p:spPr>
          <a:xfrm>
            <a:off x="7028349" y="3387880"/>
            <a:ext cx="2572852" cy="386663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Щелкните, чтобы изменить текст</a:t>
            </a:r>
          </a:p>
        </p:txBody>
      </p:sp>
      <p:sp>
        <p:nvSpPr>
          <p:cNvPr id="43" name="Текст 9"/>
          <p:cNvSpPr>
            <a:spLocks noGrp="1"/>
          </p:cNvSpPr>
          <p:nvPr>
            <p:ph type="body" sz="quarter" idx="31"/>
          </p:nvPr>
        </p:nvSpPr>
        <p:spPr>
          <a:xfrm>
            <a:off x="7028349" y="2613794"/>
            <a:ext cx="2572851" cy="700813"/>
          </a:xfrm>
        </p:spPr>
        <p:txBody>
          <a:bodyPr lIns="0" tIns="0" rIns="0" bIns="0" anchor="t">
            <a:noAutofit/>
          </a:bodyPr>
          <a:lstStyle>
            <a:lvl1pPr marL="137160" indent="-137160">
              <a:lnSpc>
                <a:spcPct val="114000"/>
              </a:lnSpc>
              <a:spcBef>
                <a:spcPts val="600"/>
              </a:spcBef>
              <a:buClr>
                <a:schemeClr val="accent1"/>
              </a:buClr>
              <a:buSzPct val="130000"/>
              <a:buFont typeface="Arial" panose="020B0604020202020204" pitchFamily="34" charset="0"/>
              <a:buChar char="•"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4" name="Инструкции"/>
          <p:cNvSpPr/>
          <p:nvPr/>
        </p:nvSpPr>
        <p:spPr>
          <a:xfrm>
            <a:off x="10287000" y="0"/>
            <a:ext cx="1676400" cy="7767851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Примечание. 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Этот буклет </a:t>
            </a: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предназначен для печати. </a:t>
            </a: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проверить правильность расположения, напечатайте пробный экземпляр на обычной бумаге, прежде чем печатать буклет на</a:t>
            </a: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 карточках.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Вам может понадобиться снять флажок в пункте "Вместить в размер листа" в диалоговом окне "Печать" (в раскрывающемся списке "Слайды размером во всю страницу").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См. инструкцию к принтеру для двусторонней печати.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изображения на этом слайде, выделите рисунок и удалите его. Затем щелкните значок "Рисунки" в заполнителе и вставьте свое изображение.</a:t>
            </a:r>
          </a:p>
        </p:txBody>
      </p:sp>
      <p:sp>
        <p:nvSpPr>
          <p:cNvPr id="45" name="Текст 9"/>
          <p:cNvSpPr>
            <a:spLocks noGrp="1"/>
          </p:cNvSpPr>
          <p:nvPr>
            <p:ph type="body" sz="quarter" idx="32" hasCustomPrompt="1"/>
          </p:nvPr>
        </p:nvSpPr>
        <p:spPr>
          <a:xfrm>
            <a:off x="7028349" y="3830555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1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[Название компании]</a:t>
            </a:r>
          </a:p>
        </p:txBody>
      </p:sp>
      <p:sp>
        <p:nvSpPr>
          <p:cNvPr id="46" name="Текст 9"/>
          <p:cNvSpPr>
            <a:spLocks noGrp="1"/>
          </p:cNvSpPr>
          <p:nvPr>
            <p:ph type="body" sz="quarter" idx="33" hasCustomPrompt="1"/>
          </p:nvPr>
        </p:nvSpPr>
        <p:spPr>
          <a:xfrm>
            <a:off x="7028349" y="3975242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[Адрес]</a:t>
            </a:r>
          </a:p>
        </p:txBody>
      </p:sp>
      <p:sp>
        <p:nvSpPr>
          <p:cNvPr id="47" name="Текст 9"/>
          <p:cNvSpPr>
            <a:spLocks noGrp="1"/>
          </p:cNvSpPr>
          <p:nvPr>
            <p:ph type="body" sz="quarter" idx="34" hasCustomPrompt="1"/>
          </p:nvPr>
        </p:nvSpPr>
        <p:spPr>
          <a:xfrm>
            <a:off x="7028349" y="4110404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0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[Город, регион, почтовый индекс]</a:t>
            </a:r>
          </a:p>
        </p:txBody>
      </p:sp>
      <p:sp>
        <p:nvSpPr>
          <p:cNvPr id="48" name="Текст 9"/>
          <p:cNvSpPr>
            <a:spLocks noGrp="1"/>
          </p:cNvSpPr>
          <p:nvPr>
            <p:ph type="body" sz="quarter" idx="35" hasCustomPrompt="1"/>
          </p:nvPr>
        </p:nvSpPr>
        <p:spPr>
          <a:xfrm>
            <a:off x="7028349" y="4321766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0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[Телефон]</a:t>
            </a:r>
          </a:p>
        </p:txBody>
      </p:sp>
      <p:sp>
        <p:nvSpPr>
          <p:cNvPr id="49" name="Текст 9"/>
          <p:cNvSpPr>
            <a:spLocks noGrp="1"/>
          </p:cNvSpPr>
          <p:nvPr>
            <p:ph type="body" sz="quarter" idx="36" hasCustomPrompt="1"/>
          </p:nvPr>
        </p:nvSpPr>
        <p:spPr>
          <a:xfrm>
            <a:off x="7028349" y="4466452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[Электронный адрес]</a:t>
            </a:r>
          </a:p>
        </p:txBody>
      </p:sp>
      <p:sp>
        <p:nvSpPr>
          <p:cNvPr id="50" name="Текст 9"/>
          <p:cNvSpPr>
            <a:spLocks noGrp="1"/>
          </p:cNvSpPr>
          <p:nvPr>
            <p:ph type="body" sz="quarter" idx="37" hasCustomPrompt="1"/>
          </p:nvPr>
        </p:nvSpPr>
        <p:spPr>
          <a:xfrm>
            <a:off x="7028349" y="4676885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0" baseline="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[Веб-адрес]</a:t>
            </a:r>
          </a:p>
        </p:txBody>
      </p:sp>
    </p:spTree>
    <p:extLst>
      <p:ext uri="{BB962C8B-B14F-4D97-AF65-F5344CB8AC3E}">
        <p14:creationId xmlns:p14="http://schemas.microsoft.com/office/powerpoint/2010/main" val="2394310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608">
          <p15:clr>
            <a:srgbClr val="FBAE40"/>
          </p15:clr>
        </p15:guide>
        <p15:guide id="2" orient="horz" pos="288">
          <p15:clr>
            <a:srgbClr val="FBAE40"/>
          </p15:clr>
        </p15:guide>
        <p15:guide id="0" pos="288">
          <p15:clr>
            <a:srgbClr val="FBAE40"/>
          </p15:clr>
        </p15:guide>
        <p15:guide id="3" pos="6048">
          <p15:clr>
            <a:srgbClr val="FBAE40"/>
          </p15:clr>
        </p15:guide>
        <p15:guide id="4" pos="2136">
          <p15:clr>
            <a:srgbClr val="A4A3A4"/>
          </p15:clr>
        </p15:guide>
        <p15:guide id="5" pos="4272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C7E35-61C9-471C-870E-2CE47EA24035}" type="datetimeFigureOut">
              <a:rPr lang="ru-RU" smtClean="0"/>
              <a:pPr/>
              <a:t>30.05.2018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36ED2-EF9B-4B9B-9B58-09E1C1CBDE0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346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  <a:alpha val="3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9481" y="3353635"/>
            <a:ext cx="3358919" cy="4115453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6644220" y="844729"/>
            <a:ext cx="3390900" cy="2020019"/>
          </a:xfrm>
          <a:gradFill>
            <a:gsLst>
              <a:gs pos="0">
                <a:schemeClr val="accent1">
                  <a:lumMod val="5000"/>
                  <a:lumOff val="95000"/>
                  <a:alpha val="3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softEdge rad="12700"/>
          </a:effectLst>
        </p:spPr>
        <p:txBody>
          <a:bodyPr/>
          <a:lstStyle/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000" b="1" i="0" dirty="0">
              <a:solidFill>
                <a:schemeClr val="tx1">
                  <a:lumMod val="65000"/>
                </a:schemeClr>
              </a:solidFill>
              <a:latin typeface="Verdana"/>
              <a:ea typeface="+mn-ea"/>
              <a:cs typeface="+mn-cs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000" dirty="0">
              <a:solidFill>
                <a:schemeClr val="tx1">
                  <a:lumMod val="65000"/>
                </a:schemeClr>
              </a:solidFill>
              <a:latin typeface="Verdana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000" b="1" i="0" dirty="0">
              <a:solidFill>
                <a:schemeClr val="tx1">
                  <a:lumMod val="65000"/>
                </a:schemeClr>
              </a:solidFill>
              <a:latin typeface="Verdana"/>
              <a:ea typeface="+mn-ea"/>
              <a:cs typeface="+mn-cs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000" dirty="0">
              <a:solidFill>
                <a:schemeClr val="tx1">
                  <a:lumMod val="65000"/>
                </a:schemeClr>
              </a:solidFill>
              <a:latin typeface="Verdana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200" b="1" i="0" dirty="0">
              <a:solidFill>
                <a:schemeClr val="tx1">
                  <a:lumMod val="65000"/>
                </a:schemeClr>
              </a:solidFill>
              <a:latin typeface="Verdana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200" dirty="0">
              <a:solidFill>
                <a:schemeClr val="tx1">
                  <a:lumMod val="65000"/>
                </a:schemeClr>
              </a:solidFill>
              <a:latin typeface="Verdana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endParaRPr lang="ru-RU" sz="1200" b="1" i="0" dirty="0">
              <a:solidFill>
                <a:schemeClr val="tx1">
                  <a:lumMod val="65000"/>
                </a:schemeClr>
              </a:solidFill>
              <a:latin typeface="Verdana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1200" b="1" i="0" dirty="0">
                <a:solidFill>
                  <a:schemeClr val="tx1">
                    <a:lumMod val="65000"/>
                  </a:schemeClr>
                </a:solidFill>
                <a:latin typeface="Verdana"/>
              </a:rPr>
              <a:t>Управление </a:t>
            </a:r>
            <a:r>
              <a:rPr lang="ru-RU" sz="1200" b="1" i="0" dirty="0" err="1">
                <a:solidFill>
                  <a:schemeClr val="tx1">
                    <a:lumMod val="65000"/>
                  </a:schemeClr>
                </a:solidFill>
                <a:latin typeface="Verdana"/>
              </a:rPr>
              <a:t>Роспотребнадзора</a:t>
            </a:r>
            <a:endParaRPr lang="ru-RU" sz="1200" b="1" i="0" dirty="0">
              <a:solidFill>
                <a:schemeClr val="tx1">
                  <a:lumMod val="65000"/>
                </a:schemeClr>
              </a:solidFill>
              <a:latin typeface="Verdana"/>
            </a:endParaRP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1200" b="1" i="0" dirty="0">
                <a:solidFill>
                  <a:schemeClr val="tx1">
                    <a:lumMod val="65000"/>
                  </a:schemeClr>
                </a:solidFill>
                <a:latin typeface="Verdana"/>
              </a:rPr>
              <a:t>по Ростовской области</a:t>
            </a: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1200" dirty="0">
                <a:solidFill>
                  <a:schemeClr val="tx1">
                    <a:lumMod val="65000"/>
                  </a:schemeClr>
                </a:solidFill>
                <a:latin typeface="Verdana"/>
              </a:rPr>
              <a:t>ФБУЗ «</a:t>
            </a:r>
            <a:r>
              <a:rPr lang="ru-RU" sz="1200" dirty="0" err="1">
                <a:solidFill>
                  <a:schemeClr val="tx1">
                    <a:lumMod val="65000"/>
                  </a:schemeClr>
                </a:solidFill>
                <a:latin typeface="Verdana"/>
              </a:rPr>
              <a:t>ЦГиЭ</a:t>
            </a:r>
            <a:r>
              <a:rPr lang="ru-RU" sz="1200" dirty="0">
                <a:solidFill>
                  <a:schemeClr val="tx1">
                    <a:lumMod val="65000"/>
                  </a:schemeClr>
                </a:solidFill>
                <a:latin typeface="Verdana"/>
              </a:rPr>
              <a:t> в РО» </a:t>
            </a:r>
          </a:p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1200" b="1" i="0" dirty="0">
                <a:solidFill>
                  <a:schemeClr val="tx1">
                    <a:lumMod val="65000"/>
                  </a:schemeClr>
                </a:solidFill>
                <a:latin typeface="Verdana"/>
              </a:rPr>
              <a:t>Консультационный центр для потребителей</a:t>
            </a:r>
          </a:p>
          <a:p>
            <a:pPr marL="0" indent="0" algn="ctr" defTabSz="1005840">
              <a:lnSpc>
                <a:spcPct val="95000"/>
              </a:lnSpc>
              <a:spcBef>
                <a:spcPts val="1100"/>
              </a:spcBef>
              <a:buNone/>
            </a:pPr>
            <a:endParaRPr lang="ru-RU" sz="1000" b="1" i="0" dirty="0">
              <a:solidFill>
                <a:schemeClr val="tx1">
                  <a:lumMod val="65000"/>
                </a:schemeClr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>
          <a:xfrm>
            <a:off x="7566240" y="2853393"/>
            <a:ext cx="2468880" cy="500242"/>
          </a:xfrm>
        </p:spPr>
        <p:txBody>
          <a:bodyPr/>
          <a:lstStyle/>
          <a:p>
            <a:pPr marL="0" indent="0" algn="r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1400" b="1" i="1" dirty="0">
                <a:solidFill>
                  <a:schemeClr val="tx1"/>
                </a:solidFill>
              </a:rPr>
              <a:t>Вопросы защиты прав потребителей</a:t>
            </a:r>
          </a:p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endParaRPr lang="ru-RU" sz="800" b="0" i="0" dirty="0">
              <a:solidFill>
                <a:srgbClr val="74CBC8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05534" y="15510"/>
            <a:ext cx="339090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Консультационный центр для потребителей: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41054" y="629253"/>
            <a:ext cx="34843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Права потребителей, на сегодняшний день, нарушаются </a:t>
            </a:r>
            <a:r>
              <a:rPr lang="ru-RU" sz="1200" dirty="0" smtClean="0"/>
              <a:t>регулярно.</a:t>
            </a:r>
            <a:endParaRPr lang="ru-RU" sz="1200" dirty="0"/>
          </a:p>
          <a:p>
            <a:pPr algn="ctr"/>
            <a:r>
              <a:rPr lang="ru-RU" sz="1200" dirty="0"/>
              <a:t>Чтобы понять как действовать правильно, как защитить свои потребительские права и получить другую полезную информацию, Вы можете обратиться к нам по телефонам «Горячей линии», на наш интернет-сайт или получить необходимую информацию на личном приеме.  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69891" y="2476805"/>
            <a:ext cx="34163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г. Ростов-на-Дону,</a:t>
            </a:r>
          </a:p>
          <a:p>
            <a:pPr algn="ctr"/>
            <a:r>
              <a:rPr lang="ru-RU" sz="1200" b="1" dirty="0"/>
              <a:t>ул. </a:t>
            </a:r>
            <a:r>
              <a:rPr lang="ru-RU" sz="1200" b="1" dirty="0" smtClean="0"/>
              <a:t>Селиванова, </a:t>
            </a:r>
            <a:r>
              <a:rPr lang="ru-RU" sz="1200" b="1" dirty="0"/>
              <a:t>д. </a:t>
            </a:r>
            <a:r>
              <a:rPr lang="ru-RU" sz="1200" b="1" dirty="0" smtClean="0"/>
              <a:t>66,</a:t>
            </a:r>
            <a:endParaRPr lang="ru-RU" sz="1200" b="1" dirty="0"/>
          </a:p>
          <a:p>
            <a:pPr algn="ctr"/>
            <a:r>
              <a:rPr lang="ru-RU" sz="1200" b="1" dirty="0"/>
              <a:t>пр. Космонавтов, д. 29</a:t>
            </a:r>
          </a:p>
          <a:p>
            <a:pPr algn="ctr"/>
            <a:r>
              <a:rPr lang="ru-RU" sz="1200" b="1" dirty="0"/>
              <a:t>8 (863) 282-82-63/64</a:t>
            </a:r>
          </a:p>
          <a:p>
            <a:pPr algn="ctr"/>
            <a:r>
              <a:rPr lang="ru-RU" sz="1200" b="1" dirty="0"/>
              <a:t>8 (863) </a:t>
            </a:r>
            <a:r>
              <a:rPr lang="ru-RU" sz="1200" b="1" dirty="0" smtClean="0"/>
              <a:t>235-19-00</a:t>
            </a:r>
            <a:endParaRPr lang="ru-RU" sz="1200" b="1" dirty="0"/>
          </a:p>
          <a:p>
            <a:pPr algn="ctr"/>
            <a:r>
              <a:rPr lang="en-US" sz="1200" b="1" dirty="0"/>
              <a:t>http://www.61rospotrebnadzor.ru</a:t>
            </a:r>
            <a:endParaRPr lang="ru-RU" sz="1200" b="1" dirty="0"/>
          </a:p>
          <a:p>
            <a:pPr algn="ctr"/>
            <a:r>
              <a:rPr lang="ru-RU" sz="1200" dirty="0"/>
              <a:t>раздел «прием обращений»</a:t>
            </a:r>
          </a:p>
          <a:p>
            <a:pPr algn="ctr"/>
            <a:endParaRPr lang="ru-RU" sz="1200" dirty="0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098" y="17288"/>
            <a:ext cx="820378" cy="73861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  <a:softEdge rad="3175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AEB43CB-D95B-434D-98BB-9971D21E3526}"/>
              </a:ext>
            </a:extLst>
          </p:cNvPr>
          <p:cNvSpPr txBox="1"/>
          <p:nvPr/>
        </p:nvSpPr>
        <p:spPr>
          <a:xfrm>
            <a:off x="6903375" y="4419245"/>
            <a:ext cx="26978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749808">
              <a:spcBef>
                <a:spcPts val="720"/>
              </a:spcBef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прав потребителей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продаже продовольственных товаров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D267BCF9-716E-48C8-87BB-E6D2C312E0CF}"/>
              </a:ext>
            </a:extLst>
          </p:cNvPr>
          <p:cNvSpPr/>
          <p:nvPr/>
        </p:nvSpPr>
        <p:spPr>
          <a:xfrm>
            <a:off x="24971" y="17288"/>
            <a:ext cx="3258072" cy="323165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ПРАВОВОЕ РЕГУЛИРОВАНИЕ</a:t>
            </a:r>
            <a:endParaRPr lang="ru-RU" sz="1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322089"/>
            <a:ext cx="3252045" cy="74854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25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Требования к обеспечению качества и безопасности при производстве и обороте пищевых продуктов установлены законодательством Российской Федерации о санитарно-эпидемиологическом благополучии, законодательством о техническом регулировании, включая:</a:t>
            </a:r>
          </a:p>
          <a:p>
            <a:pPr algn="just"/>
            <a:r>
              <a:rPr lang="ru-RU" sz="125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- Федеральный закон от 30.03.99 № 52-ФЗ «О санитарно-эпидемиологическом благополучии населения» (с изменениями);</a:t>
            </a:r>
          </a:p>
          <a:p>
            <a:pPr algn="just"/>
            <a:r>
              <a:rPr lang="ru-RU" sz="125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- Федеральный закон от 02.01.2000 №29-ФЗ «О качестве и безопасности пищевых продуктов»;</a:t>
            </a:r>
          </a:p>
          <a:p>
            <a:pPr algn="just"/>
            <a:r>
              <a:rPr lang="ru-RU" sz="125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- Закон РФ от 07.02.1992 № 2300-1 «О защите прав потребителей» (с изменениями);</a:t>
            </a:r>
          </a:p>
          <a:p>
            <a:pPr algn="just"/>
            <a:r>
              <a:rPr lang="ru-RU" sz="125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- Технический </a:t>
            </a:r>
            <a:r>
              <a:rPr lang="ru-RU" sz="125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регламент Таможенного союза ТР ТС 021/2011 «О безопасности пищевой продукции», а также специальные технические регламенты на отдельные виды продукции</a:t>
            </a:r>
            <a:r>
              <a:rPr lang="ru-RU" sz="125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;</a:t>
            </a:r>
            <a:endParaRPr lang="en-US" sz="125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25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- </a:t>
            </a:r>
            <a:r>
              <a:rPr lang="ru-RU" sz="125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Технический регламент Таможенного союза ТР ТС 022</a:t>
            </a:r>
            <a:r>
              <a:rPr lang="en-US" sz="125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/2011 </a:t>
            </a:r>
            <a:r>
              <a:rPr lang="ru-RU" sz="125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«Пищевая продукция в части ее маркировки»</a:t>
            </a:r>
            <a:r>
              <a:rPr lang="en-US" sz="125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;</a:t>
            </a:r>
            <a:endParaRPr lang="ru-RU" sz="125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25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- </a:t>
            </a:r>
            <a:r>
              <a:rPr lang="ru-RU" sz="125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Постановление Правительства РФ от 19.01.1998 N 55 (ред. от 23.12.2016) "Об утверждении Правил продажи отдельных видов товаров, перечня товаров длительного пользования, на которые не распространяется требование покупателя о безвозмездном предоставлении ему на период ремонта или замены аналогичного товара, и перечня непродовольственных товаров надлежащего качества, не подлежащих возврату или обмену на аналогичный товар других размера, формы, габарита, фасона, расцветки или комплектации</a:t>
            </a:r>
            <a:r>
              <a:rPr lang="ru-RU" sz="125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".</a:t>
            </a:r>
            <a:endParaRPr lang="ru-RU" sz="125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AutoShape 8" descr="Картинки по запросу российский руб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D141A02-F04A-467F-BCA1-E7B2A40A47DF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6683489" y="7469088"/>
            <a:ext cx="3390901" cy="307777"/>
          </a:xfrm>
          <a:prstGeom prst="rect">
            <a:avLst/>
          </a:prstGeom>
          <a:solidFill>
            <a:sysClr val="window" lastClr="FFFFFF"/>
          </a:solidFill>
          <a:ln w="2857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ДЛЯ ПРОДАЖИ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60023" y="4248358"/>
            <a:ext cx="3416781" cy="352404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FF0000"/>
                </a:solidFill>
              </a:rPr>
              <a:t>В период проведения чемпионата мира </a:t>
            </a:r>
            <a:r>
              <a:rPr lang="ru-RU" sz="1200" dirty="0" smtClean="0">
                <a:solidFill>
                  <a:srgbClr val="FF0000"/>
                </a:solidFill>
              </a:rPr>
              <a:t>- 2018 </a:t>
            </a:r>
            <a:r>
              <a:rPr lang="ru-RU" sz="1200" dirty="0">
                <a:solidFill>
                  <a:srgbClr val="FF0000"/>
                </a:solidFill>
              </a:rPr>
              <a:t>по футболу</a:t>
            </a:r>
          </a:p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Круглосуточно, </a:t>
            </a:r>
            <a:r>
              <a:rPr lang="ru-RU" sz="1200" dirty="0">
                <a:solidFill>
                  <a:srgbClr val="FF0000"/>
                </a:solidFill>
              </a:rPr>
              <a:t>ежедневно;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8 (928) 169-96-18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8 (918) 554-00-42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8 (863) 294-00-42</a:t>
            </a:r>
          </a:p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Телефон Единого консультационного центра </a:t>
            </a:r>
            <a:r>
              <a:rPr lang="ru-RU" sz="1200" dirty="0" err="1" smtClean="0">
                <a:solidFill>
                  <a:srgbClr val="FF0000"/>
                </a:solidFill>
              </a:rPr>
              <a:t>Роспотребнадзора</a:t>
            </a:r>
            <a:r>
              <a:rPr lang="en-US" sz="1200" dirty="0" smtClean="0">
                <a:solidFill>
                  <a:srgbClr val="FF0000"/>
                </a:solidFill>
              </a:rPr>
              <a:t>:</a:t>
            </a: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8-800-555-49-43</a:t>
            </a:r>
            <a:endParaRPr lang="ru-RU" sz="12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Онлайн консультация на сайте</a:t>
            </a:r>
            <a:r>
              <a:rPr lang="en-US" sz="1200" dirty="0" smtClean="0">
                <a:solidFill>
                  <a:srgbClr val="FF0000"/>
                </a:solidFill>
              </a:rPr>
              <a:t>:</a:t>
            </a: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zpp.rospotrebnadzor.ru</a:t>
            </a:r>
            <a:endParaRPr lang="ru-RU" sz="1200" b="1" dirty="0" smtClean="0">
              <a:solidFill>
                <a:srgbClr val="FF0000"/>
              </a:solidFill>
            </a:endParaRPr>
          </a:p>
          <a:p>
            <a:pPr algn="ctr"/>
            <a:endParaRPr lang="en-US" sz="1400" dirty="0">
              <a:solidFill>
                <a:srgbClr val="FF0000"/>
              </a:solidFill>
            </a:endParaRPr>
          </a:p>
          <a:p>
            <a:pPr algn="ctr"/>
            <a:endParaRPr lang="en-US" sz="13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1200" dirty="0">
                <a:solidFill>
                  <a:srgbClr val="FF0000"/>
                </a:solidFill>
              </a:rPr>
              <a:t>Ежедневно </a:t>
            </a:r>
          </a:p>
          <a:p>
            <a:pPr algn="ctr"/>
            <a:r>
              <a:rPr lang="ru-RU" sz="1200" dirty="0">
                <a:solidFill>
                  <a:srgbClr val="FF0000"/>
                </a:solidFill>
              </a:rPr>
              <a:t>ПН-ПТ 09.00-20.00,</a:t>
            </a:r>
          </a:p>
          <a:p>
            <a:pPr algn="ctr"/>
            <a:r>
              <a:rPr lang="ru-RU" sz="1200" dirty="0">
                <a:solidFill>
                  <a:srgbClr val="FF0000"/>
                </a:solidFill>
              </a:rPr>
              <a:t>СБ-ВС 10.00-15.00</a:t>
            </a:r>
          </a:p>
          <a:p>
            <a:pPr algn="ctr"/>
            <a:endParaRPr lang="en-US" sz="1400" dirty="0">
              <a:solidFill>
                <a:srgbClr val="FF0000"/>
              </a:solidFill>
            </a:endParaRPr>
          </a:p>
          <a:p>
            <a:pPr algn="ctr"/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69891" y="3940581"/>
            <a:ext cx="3397046" cy="307777"/>
          </a:xfrm>
          <a:prstGeom prst="rect">
            <a:avLst/>
          </a:prstGeom>
          <a:gradFill flip="none" rotWithShape="1">
            <a:gsLst>
              <a:gs pos="44000">
                <a:schemeClr val="accent4">
                  <a:lumMod val="89000"/>
                </a:schemeClr>
              </a:gs>
              <a:gs pos="59000">
                <a:schemeClr val="accent4">
                  <a:lumMod val="89000"/>
                  <a:alpha val="86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«Горячая линия»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290680" y="6313359"/>
            <a:ext cx="3376817" cy="307777"/>
          </a:xfrm>
          <a:prstGeom prst="rect">
            <a:avLst/>
          </a:prstGeom>
          <a:solidFill>
            <a:schemeClr val="accent4">
              <a:lumMod val="75000"/>
              <a:alpha val="87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Личный прием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790949" y="7450554"/>
            <a:ext cx="2476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Ростов-на-Дону </a:t>
            </a:r>
            <a:r>
              <a:rPr lang="ru-RU" sz="1200" dirty="0" smtClean="0"/>
              <a:t>2018г</a:t>
            </a:r>
            <a:r>
              <a:rPr lang="ru-RU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398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  <a:alpha val="3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2BF4B29-CB7A-4E25-955A-A1C3BAB41726}"/>
              </a:ext>
            </a:extLst>
          </p:cNvPr>
          <p:cNvSpPr/>
          <p:nvPr/>
        </p:nvSpPr>
        <p:spPr>
          <a:xfrm>
            <a:off x="0" y="330600"/>
            <a:ext cx="3390898" cy="7451358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покупки товара ненадлежащего качества, потребителю в первую очередь необходимо определить,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какое требование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он будет предъявлять в связи с выявленным нарушением.</a:t>
            </a:r>
          </a:p>
          <a:p>
            <a:pPr algn="just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Техническим Регламентом Таможенного Союза  022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2011 «Пищевая продукция в части ее маркировки»  маркировка упакованной пищевой продукции должна содержать следующие сведения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28600" indent="-228600" algn="just">
              <a:buAutoNum type="arabicPeriod"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пищевой продукции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28600" indent="-228600" algn="just">
              <a:buAutoNum type="arabicPeriod"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пищевой продукции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28600" indent="-228600" algn="just">
              <a:buAutoNum type="arabicPeriod"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пищевой продукции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28600" indent="-228600" algn="just">
              <a:buAutoNum type="arabicPeriod"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Дату изготовления пищевой продукции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28600" indent="-228600" algn="just">
              <a:buAutoNum type="arabicPeriod"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годности пищевой продукции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28600" indent="-228600" algn="just">
              <a:buAutoNum type="arabicPeriod"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хранения пищевой продукции , которые установлены изготовителем или предусмотрены техническими регламентами Таможенного союза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28600" indent="-228600" algn="just">
              <a:buAutoNum type="arabicPeriod"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и место нахождение изготовителя пищевой продукции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28600" indent="-228600" algn="just">
              <a:buAutoNum type="arabicPeriod"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или ограничения по использования, в том числе приготовлению пищевой продукции, в случае, если ее применение без использования данных рекомендаций  затруднено или может причинить вред здоровью потребителей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28600" indent="-228600" algn="just">
              <a:buAutoNum type="arabicPeriod"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пищевой ценности продукции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наличии в пищевой продукции компонентов, полученных с применением генно-модифицированных организмов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Единый знак обращения продукции на рынке государств – членов Таможенного союза. 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маркировке упакованной пищевой продукции могут быть указаны дополнительные сведения, в том числе сведения о документе, в соответствии с которым произведена и может быть идентифицирована пищевая продукция, придуманное название пищевой продукции, товарный знак, сведения об обладателе исключительного права на товарный знак, наименование места происхождения пищевой продукции, наименование и место нахождения лицензиара, знаки систем добровольной сертификации.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Безалкогольные напитки, содержащие кофеин в количестве, превышающем 150 мг/л, и (или) лекарственные растения и их экстракты в количестве, достаточном для обеспечения тонизирующего эффекта на организм человека, должны маркироваться надписью "Не рекомендуется употребление детьми в возрасте до 18 лет, при беременности и кормлении грудью, а также лицами, страдающими повышенной нервной возбудимостью, бессонницей, артериальной гипертензией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319D16B-B3F3-4910-B67B-AF5DB1661212}"/>
              </a:ext>
            </a:extLst>
          </p:cNvPr>
          <p:cNvSpPr/>
          <p:nvPr/>
        </p:nvSpPr>
        <p:spPr>
          <a:xfrm>
            <a:off x="-18904" y="200055"/>
            <a:ext cx="33076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70772358-492D-47B6-9D58-9236936B30A2}"/>
              </a:ext>
            </a:extLst>
          </p:cNvPr>
          <p:cNvSpPr/>
          <p:nvPr/>
        </p:nvSpPr>
        <p:spPr>
          <a:xfrm>
            <a:off x="6781801" y="0"/>
            <a:ext cx="3276600" cy="7809569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на товар должен быть установлен срок годности, но он не установлен, либо потребителю не была предоставлена полная и достоверная информация о сроке годности, либо потребитель не был проинформирован о необходимых действиях по истечении срока годности и возможных последствиях при невыполнении  указанных действий, либо товар по истечении этих сроков представляет опасность для жизни и здоровья, вред подлежит возмещению, независимо от времени его причинения. </a:t>
            </a:r>
          </a:p>
          <a:p>
            <a:pPr algn="just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Изготовитель нет ответственность за вред, причиненный жизни и здоровью потребителя в связи с использованием  материалов, оборудования, инструментов и иных средств, необходимых для производства товаров, независимо от того, позволял ли уровень научных и технических знаний выявить их особые свойства или нет. </a:t>
            </a:r>
          </a:p>
          <a:p>
            <a:pPr algn="just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ст. 15 Закона РФ «О защите прав потребителей» моральный вред,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причиненный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потребителю вследствие нарушения продавцом прав потребителя, предусмотренных законами и правовыми актами Российской Федерации, регулирующими отношения в области защиты прав потребителей, подлежит компенсации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причинителем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вреда при наличии его вины. Размер компенсации морального вреда определяется судом и не зависит от размера возмещения имущественного вреда.</a:t>
            </a:r>
          </a:p>
          <a:p>
            <a:pPr algn="just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Компенсация морального вреда осуществляется независимо от возмещения имущественного вреда и понесенных потребителем убытков. 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статье 18 Закона представлен исчерпывающий перечень последствий продажи товара ненадлежащего качества. Так, потребитель имеет право предъявить продавцу</a:t>
            </a:r>
            <a:r>
              <a:rPr lang="ru-RU" sz="1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 из следующих требований:</a:t>
            </a:r>
          </a:p>
          <a:p>
            <a:pPr lvl="0" algn="just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замене на товар этой же марки (этих же модели и (или) артикула);</a:t>
            </a:r>
          </a:p>
          <a:p>
            <a:pPr lvl="0" algn="just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замене на такой же товар другой марки (модели, артикула) с соответствующим перерасчетом покупной цены;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о замене подлежит удовлетворению в течение семи дней</a:t>
            </a:r>
            <a:r>
              <a:rPr lang="ru-RU" sz="1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его предъявления, а при необходимости дополнительной проверки качества – в течение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двадцати дней.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соразмерном уменьшении покупной цены;</a:t>
            </a:r>
          </a:p>
          <a:p>
            <a:pPr lvl="0" algn="just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отказе от исполнения договора купли-продажи и возврате уплаченной за товар суммы;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незамедлительном безвозмездном устранении недостатков товара или возмещении расходов на их исправление потребителем или третьим лицом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267BCF9-716E-48C8-87BB-E6D2C312E0CF}"/>
              </a:ext>
            </a:extLst>
          </p:cNvPr>
          <p:cNvSpPr/>
          <p:nvPr/>
        </p:nvSpPr>
        <p:spPr>
          <a:xfrm>
            <a:off x="0" y="14952"/>
            <a:ext cx="3360305" cy="338554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itchFamily="18" charset="0"/>
              </a:rPr>
              <a:t>ВАЖНО ЗНАТЬ!</a:t>
            </a:r>
            <a:endParaRPr lang="ru-RU" sz="16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3" name="AutoShape 2" descr="Картинки по запросу микрозай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267BCF9-716E-48C8-87BB-E6D2C312E0CF}"/>
              </a:ext>
            </a:extLst>
          </p:cNvPr>
          <p:cNvSpPr/>
          <p:nvPr/>
        </p:nvSpPr>
        <p:spPr>
          <a:xfrm>
            <a:off x="3420626" y="5310511"/>
            <a:ext cx="3381279" cy="338554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itchFamily="18" charset="0"/>
              </a:rPr>
              <a:t>ПРАВА ПОТРЕБИТЕЛЯ</a:t>
            </a:r>
            <a:endParaRPr lang="ru-RU" sz="16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17BE5C2E-D22B-43E5-9196-14C6B6A2B477}"/>
              </a:ext>
            </a:extLst>
          </p:cNvPr>
          <p:cNvSpPr/>
          <p:nvPr/>
        </p:nvSpPr>
        <p:spPr>
          <a:xfrm>
            <a:off x="3380412" y="5649065"/>
            <a:ext cx="3421493" cy="213289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0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со ст. 14 Закона РФ « О защите прав потребителей»  вред, причиненный жизни, здоровью, или имуществу потребителя вследствие конструктивных, производственных рецептурных или иных недостатков товара, подлежит возмещению в полном объеме.</a:t>
            </a:r>
          </a:p>
          <a:p>
            <a:pPr algn="just"/>
            <a:r>
              <a:rPr lang="ru-RU" sz="10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требовать возмещения вреда, причиненного вследствие недостатков товара, признается за любым потерпевшим  независимо от того, состоял он в договорных отношениях с продавцом или нет.</a:t>
            </a:r>
            <a:endParaRPr lang="ru-RU" sz="10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Вред, причиненный жизни, здоровью или имуществу потребителя, подлежит возмещению, если вред причинен в течение установленного срока службы или срока годности товара.</a:t>
            </a:r>
          </a:p>
        </p:txBody>
      </p:sp>
      <p:sp>
        <p:nvSpPr>
          <p:cNvPr id="6" name="AutoShape 2" descr="C:\Users\%D0%93%D1%83%D0%B1%D0%B8%D0%BD\Desktop\i.web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0409" y="14952"/>
            <a:ext cx="3421497" cy="529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54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ochure_Blueglass_Trifold_TP103417195.potx" id="{B88E9366-3522-4E26-B062-233ACD5D0D11}" vid="{CADBFB46-510C-461D-8030-381CE1CEAAA4}"/>
    </a:ext>
  </a:extLst>
</a:theme>
</file>

<file path=ppt/theme/theme2.xml><?xml version="1.0" encoding="utf-8"?>
<a:theme xmlns:a="http://schemas.openxmlformats.org/drawingml/2006/main" name="Office Them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11B58DB-4786-47F4-9D10-169C634413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Бизнес-буклет</Template>
  <TotalTime>3944</TotalTime>
  <Words>681</Words>
  <Application>Microsoft Office PowerPoint</Application>
  <PresentationFormat>Произвольный</PresentationFormat>
  <Paragraphs>80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Tahoma</vt:lpstr>
      <vt:lpstr>Times New Roman</vt:lpstr>
      <vt:lpstr>Verdana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Артем Конукоев</dc:creator>
  <cp:keywords/>
  <cp:lastModifiedBy>Николай Губин</cp:lastModifiedBy>
  <cp:revision>108</cp:revision>
  <cp:lastPrinted>2018-04-20T14:41:08Z</cp:lastPrinted>
  <dcterms:created xsi:type="dcterms:W3CDTF">2017-10-20T08:50:02Z</dcterms:created>
  <dcterms:modified xsi:type="dcterms:W3CDTF">2018-05-30T13:56:53Z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TC034171969991</vt:lpwstr>
  </property>
</Properties>
</file>